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Comfortaa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Comfortaa-bold.fntdata"/><Relationship Id="rId14" Type="http://schemas.openxmlformats.org/officeDocument/2006/relationships/slide" Target="slides/slide9.xml"/><Relationship Id="rId36" Type="http://schemas.openxmlformats.org/officeDocument/2006/relationships/font" Target="fonts/Comfortaa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jpg>
</file>

<file path=ppt/media/image11.gif>
</file>

<file path=ppt/media/image12.png>
</file>

<file path=ppt/media/image13.gif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174beb578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174beb578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a716395a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fa716395a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15932d4bd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015932d4bd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0174beb578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0174beb578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174beb578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0174beb578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fc26ffe63c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fc26ffe63c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0174beb578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0174beb578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0174beb57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0174beb57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0174beb578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0174beb578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0175a3b1a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0175a3b1a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018b8c1b3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018b8c1b3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174beb578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0174beb578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fa716397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fa716397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018b8c1b3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018b8c1b3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fa7163972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fa7163972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a71639725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a71639725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fa71639725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fa71639725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c26ffe63c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fc26ffe63c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fc26ffe63c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fc26ffe63c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fa71639725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fa71639725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fa7163972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fa7163972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fc26ffe63c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fc26ffe63c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0174beb578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0174beb578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fa7163972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fa7163972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fa716395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fa716395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0174beb578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0174beb578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174beb578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174beb578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1475f0501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01475f0501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fc26ffe6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fc26ffe6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015932d4b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015932d4b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codepen.io/jcoulterdesign/pen/NOMeEb" TargetMode="External"/><Relationship Id="rId4" Type="http://schemas.openxmlformats.org/officeDocument/2006/relationships/hyperlink" Target="https://codepen.io/taniarascia/pen/dYvvYv" TargetMode="External"/><Relationship Id="rId10" Type="http://schemas.openxmlformats.org/officeDocument/2006/relationships/hyperlink" Target="https://codepen.io/luisbadolato/pen/vYJzbyx?editors=1100" TargetMode="External"/><Relationship Id="rId9" Type="http://schemas.openxmlformats.org/officeDocument/2006/relationships/hyperlink" Target="https://codepen.io/luisbadolato/pen/vYJzbyx?editors=1100" TargetMode="External"/><Relationship Id="rId5" Type="http://schemas.openxmlformats.org/officeDocument/2006/relationships/hyperlink" Target="https://codepen.io/giana/pen/xdXpJB?editors=1100" TargetMode="External"/><Relationship Id="rId6" Type="http://schemas.openxmlformats.org/officeDocument/2006/relationships/hyperlink" Target="https://codepen.io/elrumordelaluz/pen/pHKcC" TargetMode="External"/><Relationship Id="rId7" Type="http://schemas.openxmlformats.org/officeDocument/2006/relationships/hyperlink" Target="https://codepen.io/giana/pen/BZaGyP?editors=1100" TargetMode="External"/><Relationship Id="rId8" Type="http://schemas.openxmlformats.org/officeDocument/2006/relationships/hyperlink" Target="https://codepen.io/giana/pen/BZaGyP?editors=1100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gif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sass-lang.com/documentation" TargetMode="External"/><Relationship Id="rId4" Type="http://schemas.openxmlformats.org/officeDocument/2006/relationships/hyperlink" Target="https://lesscss.org/" TargetMode="External"/><Relationship Id="rId5" Type="http://schemas.openxmlformats.org/officeDocument/2006/relationships/hyperlink" Target="https://stylus-lang.com/" TargetMode="External"/><Relationship Id="rId6" Type="http://schemas.openxmlformats.org/officeDocument/2006/relationships/hyperlink" Target="https://www.youtube.com/watch?v=BszfHCbswPY&amp;t=705s" TargetMode="External"/><Relationship Id="rId7" Type="http://schemas.openxmlformats.org/officeDocument/2006/relationships/hyperlink" Target="https://www.youtube.com/watch?v=rDBzoq86SXY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1885200" y="219400"/>
            <a:ext cx="53736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s" sz="3790">
                <a:latin typeface="Comfortaa"/>
                <a:ea typeface="Comfortaa"/>
                <a:cs typeface="Comfortaa"/>
                <a:sym typeface="Comfortaa"/>
              </a:rPr>
              <a:t>CSS PREPROCESSOR</a:t>
            </a:r>
            <a:endParaRPr b="1" sz="379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b="1" sz="379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26" y="1883725"/>
            <a:ext cx="2067776" cy="1833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4400" y="2178575"/>
            <a:ext cx="2805942" cy="124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7225" y="2165901"/>
            <a:ext cx="2067769" cy="126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idx="1" type="subTitle"/>
          </p:nvPr>
        </p:nvSpPr>
        <p:spPr>
          <a:xfrm>
            <a:off x="235425" y="228600"/>
            <a:ext cx="25116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6650" y="228600"/>
            <a:ext cx="755800" cy="67007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 txBox="1"/>
          <p:nvPr>
            <p:ph idx="1" type="subTitle"/>
          </p:nvPr>
        </p:nvSpPr>
        <p:spPr>
          <a:xfrm>
            <a:off x="1885200" y="1705518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HISTORIA E IMPLEMENTACIONES: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4" name="Google Shape;174;p22"/>
          <p:cNvSpPr txBox="1"/>
          <p:nvPr>
            <p:ph idx="1" type="subTitle"/>
          </p:nvPr>
        </p:nvSpPr>
        <p:spPr>
          <a:xfrm>
            <a:off x="1885200" y="3458118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Dart library (current) =&gt; JS library 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5" name="Google Shape;175;p22"/>
          <p:cNvSpPr txBox="1"/>
          <p:nvPr>
            <p:ph idx="1" type="subTitle"/>
          </p:nvPr>
        </p:nvSpPr>
        <p:spPr>
          <a:xfrm>
            <a:off x="1885200" y="2924718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LibSass C/C++ (deprecated) 🧟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6" name="Google Shape;176;p22"/>
          <p:cNvSpPr txBox="1"/>
          <p:nvPr>
            <p:ph idx="1" type="subTitle"/>
          </p:nvPr>
        </p:nvSpPr>
        <p:spPr>
          <a:xfrm>
            <a:off x="1885200" y="2391318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Ruby Sass (2006-2019) ⚰️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/>
          <p:nvPr>
            <p:ph idx="1" type="subTitle"/>
          </p:nvPr>
        </p:nvSpPr>
        <p:spPr>
          <a:xfrm>
            <a:off x="235425" y="228600"/>
            <a:ext cx="25116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6650" y="228600"/>
            <a:ext cx="755800" cy="67007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 txBox="1"/>
          <p:nvPr>
            <p:ph idx="1" type="subTitle"/>
          </p:nvPr>
        </p:nvSpPr>
        <p:spPr>
          <a:xfrm>
            <a:off x="3439646" y="1015100"/>
            <a:ext cx="21123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SINTAXIS DUAL</a:t>
            </a: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: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84" name="Google Shape;184;p23"/>
          <p:cNvSpPr txBox="1"/>
          <p:nvPr>
            <p:ph idx="1" type="subTitle"/>
          </p:nvPr>
        </p:nvSpPr>
        <p:spPr>
          <a:xfrm>
            <a:off x="1277850" y="1770125"/>
            <a:ext cx="26343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.sass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mfortaa"/>
                <a:ea typeface="Comfortaa"/>
                <a:cs typeface="Comfortaa"/>
                <a:sym typeface="Comfortaa"/>
              </a:rPr>
              <a:t>Basada en indentación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85" name="Google Shape;18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5749" y="2471300"/>
            <a:ext cx="2222515" cy="244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5325" y="2471299"/>
            <a:ext cx="2400836" cy="24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/>
          <p:nvPr>
            <p:ph idx="1" type="subTitle"/>
          </p:nvPr>
        </p:nvSpPr>
        <p:spPr>
          <a:xfrm>
            <a:off x="5684463" y="1770125"/>
            <a:ext cx="18792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.scss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mfortaa"/>
                <a:ea typeface="Comfortaa"/>
                <a:cs typeface="Comfortaa"/>
                <a:sym typeface="Comfortaa"/>
              </a:rPr>
              <a:t>Similar a CSS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/>
          <p:nvPr>
            <p:ph idx="1" type="subTitle"/>
          </p:nvPr>
        </p:nvSpPr>
        <p:spPr>
          <a:xfrm>
            <a:off x="1885200" y="4104050"/>
            <a:ext cx="53736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2190">
                <a:latin typeface="Comfortaa"/>
                <a:ea typeface="Comfortaa"/>
                <a:cs typeface="Comfortaa"/>
                <a:sym typeface="Comfortaa"/>
              </a:rPr>
              <a:t>Leaner Style Sheets</a:t>
            </a:r>
            <a:endParaRPr sz="219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3" name="Google Shape;193;p24"/>
          <p:cNvSpPr txBox="1"/>
          <p:nvPr>
            <p:ph idx="1" type="subTitle"/>
          </p:nvPr>
        </p:nvSpPr>
        <p:spPr>
          <a:xfrm>
            <a:off x="3651000" y="3469563"/>
            <a:ext cx="18420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s" sz="3790">
                <a:latin typeface="Comfortaa"/>
                <a:ea typeface="Comfortaa"/>
                <a:cs typeface="Comfortaa"/>
                <a:sym typeface="Comfortaa"/>
              </a:rPr>
              <a:t>LESS</a:t>
            </a:r>
            <a:endParaRPr b="1" sz="379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94" name="Google Shape;19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400" y="676000"/>
            <a:ext cx="5029200" cy="222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0575" y="123388"/>
            <a:ext cx="1320900" cy="58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5"/>
          <p:cNvSpPr txBox="1"/>
          <p:nvPr>
            <p:ph idx="1" type="subTitle"/>
          </p:nvPr>
        </p:nvSpPr>
        <p:spPr>
          <a:xfrm>
            <a:off x="587250" y="2223800"/>
            <a:ext cx="60453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Autocompilación de formato .less a .css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1" name="Google Shape;201;p25"/>
          <p:cNvSpPr txBox="1"/>
          <p:nvPr>
            <p:ph idx="1" type="subTitle"/>
          </p:nvPr>
        </p:nvSpPr>
        <p:spPr>
          <a:xfrm>
            <a:off x="235425" y="228600"/>
            <a:ext cx="25116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2" name="Google Shape;202;p25"/>
          <p:cNvSpPr txBox="1"/>
          <p:nvPr>
            <p:ph idx="1" type="subTitle"/>
          </p:nvPr>
        </p:nvSpPr>
        <p:spPr>
          <a:xfrm>
            <a:off x="589800" y="3193450"/>
            <a:ext cx="60426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Más orientado al uso de funciones que otros preprocesadores.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3" name="Google Shape;203;p25"/>
          <p:cNvSpPr txBox="1"/>
          <p:nvPr>
            <p:ph idx="1" type="subTitle"/>
          </p:nvPr>
        </p:nvSpPr>
        <p:spPr>
          <a:xfrm>
            <a:off x="587250" y="3970350"/>
            <a:ext cx="60453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Características parecidas a SASS y Stylus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4" name="Google Shape;204;p25"/>
          <p:cNvSpPr txBox="1"/>
          <p:nvPr>
            <p:ph idx="1" type="subTitle"/>
          </p:nvPr>
        </p:nvSpPr>
        <p:spPr>
          <a:xfrm>
            <a:off x="589800" y="1095925"/>
            <a:ext cx="60426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4487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25"/>
              <a:buFont typeface="Comfortaa"/>
              <a:buChar char="-"/>
            </a:pPr>
            <a:r>
              <a:rPr lang="es" sz="1825">
                <a:latin typeface="Comfortaa"/>
                <a:ea typeface="Comfortaa"/>
                <a:cs typeface="Comfortaa"/>
                <a:sym typeface="Comfortaa"/>
              </a:rPr>
              <a:t>Tan solo añade algunos aspectos al CSS, por lo que es muy sencillo de aprender. (Es </a:t>
            </a:r>
            <a:r>
              <a:rPr i="1" lang="es" sz="1825">
                <a:latin typeface="Comfortaa"/>
                <a:ea typeface="Comfortaa"/>
                <a:cs typeface="Comfortaa"/>
                <a:sym typeface="Comfortaa"/>
              </a:rPr>
              <a:t>Less </a:t>
            </a:r>
            <a:r>
              <a:rPr lang="es" sz="1825">
                <a:latin typeface="Comfortaa"/>
                <a:ea typeface="Comfortaa"/>
                <a:cs typeface="Comfortaa"/>
                <a:sym typeface="Comfortaa"/>
              </a:rPr>
              <a:t>complicado</a:t>
            </a:r>
            <a:r>
              <a:rPr lang="es" sz="1825">
                <a:latin typeface="Comfortaa"/>
                <a:ea typeface="Comfortaa"/>
                <a:cs typeface="Comfortaa"/>
                <a:sym typeface="Comfortaa"/>
              </a:rPr>
              <a:t> que el CSS…)  </a:t>
            </a:r>
            <a:endParaRPr sz="1825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05" name="Google Shape;205;p25"/>
          <p:cNvSpPr txBox="1"/>
          <p:nvPr>
            <p:ph idx="1" type="subTitle"/>
          </p:nvPr>
        </p:nvSpPr>
        <p:spPr>
          <a:xfrm>
            <a:off x="587250" y="2721350"/>
            <a:ext cx="63381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Puede ejecutarse en Node.js o en el navegador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7750" y="1108724"/>
            <a:ext cx="1905912" cy="110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idx="1" type="subTitle"/>
          </p:nvPr>
        </p:nvSpPr>
        <p:spPr>
          <a:xfrm>
            <a:off x="235425" y="228600"/>
            <a:ext cx="25116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2" name="Google Shape;212;p26"/>
          <p:cNvSpPr txBox="1"/>
          <p:nvPr>
            <p:ph idx="1" type="subTitle"/>
          </p:nvPr>
        </p:nvSpPr>
        <p:spPr>
          <a:xfrm>
            <a:off x="3515846" y="771850"/>
            <a:ext cx="21123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SINTAXIS: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3" name="Google Shape;213;p26"/>
          <p:cNvSpPr txBox="1"/>
          <p:nvPr>
            <p:ph idx="1" type="subTitle"/>
          </p:nvPr>
        </p:nvSpPr>
        <p:spPr>
          <a:xfrm>
            <a:off x="3426603" y="1369650"/>
            <a:ext cx="22908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.less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mfortaa"/>
                <a:ea typeface="Comfortaa"/>
                <a:cs typeface="Comfortaa"/>
                <a:sym typeface="Comfortaa"/>
              </a:rPr>
              <a:t>Similar a .css y .scss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14" name="Google Shape;2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0575" y="123388"/>
            <a:ext cx="1320900" cy="58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6"/>
          <p:cNvSpPr txBox="1"/>
          <p:nvPr/>
        </p:nvSpPr>
        <p:spPr>
          <a:xfrm>
            <a:off x="3634150" y="2077925"/>
            <a:ext cx="22128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@link-color:</a:t>
            </a:r>
            <a:r>
              <a:rPr b="1" lang="es" sz="105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#428bca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; 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@link-color-hover: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darken(</a:t>
            </a:r>
            <a:r>
              <a:rPr b="1" lang="es" sz="105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@link-color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s" sz="105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10%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.link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s" sz="105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" sz="105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@link-color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s" sz="105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:hover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s" sz="105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" sz="105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@link-color-hover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.widget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s" sz="105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" sz="105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#fff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s" sz="105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" sz="105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@link-color</a:t>
            </a: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105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5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05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/>
          <p:nvPr>
            <p:ph idx="1" type="subTitle"/>
          </p:nvPr>
        </p:nvSpPr>
        <p:spPr>
          <a:xfrm>
            <a:off x="1885200" y="4104050"/>
            <a:ext cx="53736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2190">
                <a:latin typeface="Comfortaa"/>
                <a:ea typeface="Comfortaa"/>
                <a:cs typeface="Comfortaa"/>
                <a:sym typeface="Comfortaa"/>
              </a:rPr>
              <a:t>Expressive, dynamic, robust CSS</a:t>
            </a:r>
            <a:endParaRPr sz="219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1" name="Google Shape;221;p27"/>
          <p:cNvSpPr txBox="1"/>
          <p:nvPr>
            <p:ph idx="1" type="subTitle"/>
          </p:nvPr>
        </p:nvSpPr>
        <p:spPr>
          <a:xfrm>
            <a:off x="3327763" y="3469575"/>
            <a:ext cx="24885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s" sz="3790">
                <a:latin typeface="Comfortaa"/>
                <a:ea typeface="Comfortaa"/>
                <a:cs typeface="Comfortaa"/>
                <a:sym typeface="Comfortaa"/>
              </a:rPr>
              <a:t>STYLUS</a:t>
            </a:r>
            <a:endParaRPr b="1" sz="379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22" name="Google Shape;2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4600" y="828625"/>
            <a:ext cx="3134824" cy="1923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8090" y="265140"/>
            <a:ext cx="972926" cy="59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8"/>
          <p:cNvSpPr txBox="1"/>
          <p:nvPr>
            <p:ph idx="1" type="subTitle"/>
          </p:nvPr>
        </p:nvSpPr>
        <p:spPr>
          <a:xfrm>
            <a:off x="1885200" y="1934125"/>
            <a:ext cx="6433800" cy="4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La estructura se basa en la indentación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9" name="Google Shape;229;p28"/>
          <p:cNvSpPr txBox="1"/>
          <p:nvPr>
            <p:ph idx="1" type="subTitle"/>
          </p:nvPr>
        </p:nvSpPr>
        <p:spPr>
          <a:xfrm>
            <a:off x="235425" y="228600"/>
            <a:ext cx="25116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0" name="Google Shape;230;p28"/>
          <p:cNvSpPr txBox="1"/>
          <p:nvPr>
            <p:ph idx="1" type="subTitle"/>
          </p:nvPr>
        </p:nvSpPr>
        <p:spPr>
          <a:xfrm>
            <a:off x="1885200" y="1400718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Sintaxis corta y eficiente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1" name="Google Shape;231;p28"/>
          <p:cNvSpPr txBox="1"/>
          <p:nvPr>
            <p:ph idx="1" type="subTitle"/>
          </p:nvPr>
        </p:nvSpPr>
        <p:spPr>
          <a:xfrm>
            <a:off x="1882650" y="2513493"/>
            <a:ext cx="56979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Su diseño está influenciado por Sass y LESS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2" name="Google Shape;232;p28"/>
          <p:cNvSpPr txBox="1"/>
          <p:nvPr>
            <p:ph idx="1" type="subTitle"/>
          </p:nvPr>
        </p:nvSpPr>
        <p:spPr>
          <a:xfrm>
            <a:off x="1882650" y="3126518"/>
            <a:ext cx="56979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3375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650"/>
              <a:buFont typeface="Comfortaa"/>
              <a:buChar char="-"/>
            </a:pPr>
            <a:r>
              <a:rPr lang="es" sz="1650">
                <a:latin typeface="Comfortaa"/>
                <a:ea typeface="Comfortaa"/>
                <a:cs typeface="Comfortaa"/>
                <a:sym typeface="Comfortaa"/>
              </a:rPr>
              <a:t>Está escrito en JADE y Node.js</a:t>
            </a:r>
            <a:endParaRPr sz="165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25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3" name="Google Shape;233;p28"/>
          <p:cNvSpPr txBox="1"/>
          <p:nvPr>
            <p:ph idx="1" type="subTitle"/>
          </p:nvPr>
        </p:nvSpPr>
        <p:spPr>
          <a:xfrm>
            <a:off x="1882650" y="3684368"/>
            <a:ext cx="56979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3375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650"/>
              <a:buFont typeface="Comfortaa"/>
              <a:buChar char="-"/>
            </a:pPr>
            <a:r>
              <a:rPr lang="es" sz="1650">
                <a:latin typeface="Comfortaa"/>
                <a:ea typeface="Comfortaa"/>
                <a:cs typeface="Comfortaa"/>
                <a:sym typeface="Comfortaa"/>
              </a:rPr>
              <a:t>Formato .styl</a:t>
            </a:r>
            <a:endParaRPr sz="165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25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/>
          <p:nvPr>
            <p:ph idx="1" type="subTitle"/>
          </p:nvPr>
        </p:nvSpPr>
        <p:spPr>
          <a:xfrm>
            <a:off x="235425" y="228600"/>
            <a:ext cx="25116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9" name="Google Shape;239;p29"/>
          <p:cNvSpPr txBox="1"/>
          <p:nvPr>
            <p:ph idx="1" type="subTitle"/>
          </p:nvPr>
        </p:nvSpPr>
        <p:spPr>
          <a:xfrm>
            <a:off x="3439646" y="1243700"/>
            <a:ext cx="21123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SINTAXIS: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0" name="Google Shape;240;p29"/>
          <p:cNvSpPr txBox="1"/>
          <p:nvPr>
            <p:ph idx="1" type="subTitle"/>
          </p:nvPr>
        </p:nvSpPr>
        <p:spPr>
          <a:xfrm>
            <a:off x="3556188" y="1812200"/>
            <a:ext cx="18792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.styl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mfortaa"/>
                <a:ea typeface="Comfortaa"/>
                <a:cs typeface="Comfortaa"/>
                <a:sym typeface="Comfortaa"/>
              </a:rPr>
              <a:t>Similar a .sass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41" name="Google Shape;2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8090" y="265140"/>
            <a:ext cx="972926" cy="5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2750" y="2343150"/>
            <a:ext cx="1879200" cy="2395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0"/>
          <p:cNvSpPr txBox="1"/>
          <p:nvPr>
            <p:ph idx="1" type="subTitle"/>
          </p:nvPr>
        </p:nvSpPr>
        <p:spPr>
          <a:xfrm>
            <a:off x="1885200" y="1083412"/>
            <a:ext cx="53736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s" sz="2790">
                <a:latin typeface="Comfortaa"/>
                <a:ea typeface="Comfortaa"/>
                <a:cs typeface="Comfortaa"/>
                <a:sym typeface="Comfortaa"/>
              </a:rPr>
              <a:t>CARACTERÍSTICAS PRINCIPALES:</a:t>
            </a:r>
            <a:endParaRPr b="1" sz="279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b="1" sz="379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48" name="Google Shape;2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0461" y="2441900"/>
            <a:ext cx="1489245" cy="132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2749" y="2654257"/>
            <a:ext cx="2020886" cy="895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4295" y="2645129"/>
            <a:ext cx="1489242" cy="913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1"/>
          <p:cNvSpPr txBox="1"/>
          <p:nvPr>
            <p:ph type="ctrTitle"/>
          </p:nvPr>
        </p:nvSpPr>
        <p:spPr>
          <a:xfrm>
            <a:off x="311700" y="351700"/>
            <a:ext cx="8520600" cy="5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latin typeface="Comfortaa"/>
                <a:ea typeface="Comfortaa"/>
                <a:cs typeface="Comfortaa"/>
                <a:sym typeface="Comfortaa"/>
              </a:rPr>
              <a:t>VARIABLES</a:t>
            </a:r>
            <a:endParaRPr b="1"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56" name="Google Shape;256;p31"/>
          <p:cNvSpPr txBox="1"/>
          <p:nvPr>
            <p:ph idx="1" type="subTitle"/>
          </p:nvPr>
        </p:nvSpPr>
        <p:spPr>
          <a:xfrm>
            <a:off x="311700" y="1017050"/>
            <a:ext cx="85206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Las variables se utilizan para controlar valores que se vayan a utilizar de manera reiterada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57" name="Google Shape;257;p31"/>
          <p:cNvSpPr txBox="1"/>
          <p:nvPr/>
        </p:nvSpPr>
        <p:spPr>
          <a:xfrm>
            <a:off x="2446425" y="1986900"/>
            <a:ext cx="20385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LESS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24292E"/>
                </a:solidFill>
                <a:latin typeface="Courier New"/>
                <a:ea typeface="Courier New"/>
                <a:cs typeface="Courier New"/>
                <a:sym typeface="Courier New"/>
              </a:rPr>
              <a:t>@font-color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#fff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24292E"/>
                </a:solidFill>
                <a:latin typeface="Courier New"/>
                <a:ea typeface="Courier New"/>
                <a:cs typeface="Courier New"/>
                <a:sym typeface="Courier New"/>
              </a:rPr>
              <a:t>@bg-color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#00f</a:t>
            </a:r>
            <a:endParaRPr sz="900">
              <a:solidFill>
                <a:srgbClr val="005CC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6F42C1"/>
                </a:solidFill>
                <a:latin typeface="Courier New"/>
                <a:ea typeface="Courier New"/>
                <a:cs typeface="Courier New"/>
                <a:sym typeface="Courier New"/>
              </a:rPr>
              <a:t>#box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24292E"/>
                </a:solidFill>
                <a:latin typeface="Courier New"/>
                <a:ea typeface="Courier New"/>
                <a:cs typeface="Courier New"/>
                <a:sym typeface="Courier New"/>
              </a:rPr>
              <a:t>@font-color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24292E"/>
                </a:solidFill>
                <a:latin typeface="Courier New"/>
                <a:ea typeface="Courier New"/>
                <a:cs typeface="Courier New"/>
                <a:sym typeface="Courier New"/>
              </a:rPr>
              <a:t>@bg-color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78BD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6500A3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8" name="Google Shape;258;p31"/>
          <p:cNvSpPr txBox="1"/>
          <p:nvPr/>
        </p:nvSpPr>
        <p:spPr>
          <a:xfrm>
            <a:off x="488950" y="1986900"/>
            <a:ext cx="18213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CSS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#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box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032F62"/>
                </a:solidFill>
                <a:latin typeface="Courier New"/>
                <a:ea typeface="Courier New"/>
                <a:cs typeface="Courier New"/>
                <a:sym typeface="Courier New"/>
              </a:rPr>
              <a:t>#fff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032F62"/>
                </a:solidFill>
                <a:latin typeface="Courier New"/>
                <a:ea typeface="Courier New"/>
                <a:cs typeface="Courier New"/>
                <a:sym typeface="Courier New"/>
              </a:rPr>
              <a:t>#00f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D64F00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9" name="Google Shape;259;p31"/>
          <p:cNvSpPr txBox="1"/>
          <p:nvPr/>
        </p:nvSpPr>
        <p:spPr>
          <a:xfrm>
            <a:off x="4644700" y="1986900"/>
            <a:ext cx="19836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SASS (.scss)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$font</a:t>
            </a:r>
            <a:r>
              <a:rPr lang="es" sz="900">
                <a:solidFill>
                  <a:srgbClr val="D73A49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color: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#fff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$bg</a:t>
            </a:r>
            <a:r>
              <a:rPr lang="es" sz="900">
                <a:solidFill>
                  <a:srgbClr val="D73A49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color: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#00f;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#box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color: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$font</a:t>
            </a:r>
            <a:r>
              <a:rPr lang="es" sz="900">
                <a:solidFill>
                  <a:srgbClr val="D73A49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color;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background: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$bg</a:t>
            </a:r>
            <a:r>
              <a:rPr lang="es" sz="900">
                <a:solidFill>
                  <a:srgbClr val="D73A49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color;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D64F00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6500A3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0" name="Google Shape;260;p31"/>
          <p:cNvSpPr txBox="1"/>
          <p:nvPr/>
        </p:nvSpPr>
        <p:spPr>
          <a:xfrm>
            <a:off x="6672176" y="2005600"/>
            <a:ext cx="21963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STYLUS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24292E"/>
                </a:solidFill>
                <a:latin typeface="Courier New"/>
                <a:ea typeface="Courier New"/>
                <a:cs typeface="Courier New"/>
                <a:sym typeface="Courier New"/>
              </a:rPr>
              <a:t>font-color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D73A49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#fff</a:t>
            </a:r>
            <a:endParaRPr sz="900">
              <a:solidFill>
                <a:srgbClr val="005CC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24292E"/>
                </a:solidFill>
                <a:latin typeface="Courier New"/>
                <a:ea typeface="Courier New"/>
                <a:cs typeface="Courier New"/>
                <a:sym typeface="Courier New"/>
              </a:rPr>
              <a:t>bg-color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D73A49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#00f</a:t>
            </a:r>
            <a:endParaRPr sz="900">
              <a:solidFill>
                <a:srgbClr val="005CC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6F42C1"/>
                </a:solidFill>
                <a:latin typeface="Courier New"/>
                <a:ea typeface="Courier New"/>
                <a:cs typeface="Courier New"/>
                <a:sym typeface="Courier New"/>
              </a:rPr>
              <a:t>#box</a:t>
            </a:r>
            <a:endParaRPr sz="900">
              <a:solidFill>
                <a:srgbClr val="6F42C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24292E"/>
                </a:solidFill>
                <a:latin typeface="Courier New"/>
                <a:ea typeface="Courier New"/>
                <a:cs typeface="Courier New"/>
                <a:sym typeface="Courier New"/>
              </a:rPr>
              <a:t>font-color</a:t>
            </a:r>
            <a:endParaRPr sz="900">
              <a:solidFill>
                <a:srgbClr val="24292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s" sz="900">
                <a:solidFill>
                  <a:srgbClr val="005CC5"/>
                </a:solidFill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es" sz="9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24292E"/>
                </a:solidFill>
                <a:latin typeface="Courier New"/>
                <a:ea typeface="Courier New"/>
                <a:cs typeface="Courier New"/>
                <a:sym typeface="Courier New"/>
              </a:rPr>
              <a:t>bg-color</a:t>
            </a:r>
            <a:endParaRPr sz="900">
              <a:solidFill>
                <a:srgbClr val="24292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78BD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6500A3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235425" y="228600"/>
            <a:ext cx="38133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</a:t>
            </a: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 CSS… ¿Que son?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640675" y="749775"/>
            <a:ext cx="8004600" cy="39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M</a:t>
            </a: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ozilla.org es quien define los estándares css y estipula: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“Son programas que permiten generar CSS a partir de la </a:t>
            </a:r>
            <a:r>
              <a:rPr b="1" i="1"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SINTAXIS ESPECÍFICA DE CADA PREPROCESADOR</a:t>
            </a:r>
            <a:r>
              <a:rPr i="1"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, pudiendo llegar a tener caracterìsticas de lenguajes de programación”.</a:t>
            </a:r>
            <a:endParaRPr i="1"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Y esto… ¿Qué quiere decir?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Que podemos trabajar con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funcionalidades adicionales, tales como: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Variables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Funciones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Anidación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Mixing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Etc.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Luego, simplemente, compilamos a CSS!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0575" y="2141075"/>
            <a:ext cx="3596650" cy="239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type="ctrTitle"/>
          </p:nvPr>
        </p:nvSpPr>
        <p:spPr>
          <a:xfrm>
            <a:off x="311700" y="351700"/>
            <a:ext cx="8520600" cy="5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latin typeface="Comfortaa"/>
                <a:ea typeface="Comfortaa"/>
                <a:cs typeface="Comfortaa"/>
                <a:sym typeface="Comfortaa"/>
              </a:rPr>
              <a:t>MIXINS</a:t>
            </a:r>
            <a:endParaRPr b="1"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66" name="Google Shape;266;p32"/>
          <p:cNvSpPr txBox="1"/>
          <p:nvPr>
            <p:ph idx="1" type="subTitle"/>
          </p:nvPr>
        </p:nvSpPr>
        <p:spPr>
          <a:xfrm>
            <a:off x="311700" y="1017050"/>
            <a:ext cx="8520600" cy="7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Los mixins son una forma de agrupar un conjunto de propiedades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con el fin de ahorrar líneas de código al reutilizarlas</a:t>
            </a: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67" name="Google Shape;267;p32"/>
          <p:cNvSpPr txBox="1"/>
          <p:nvPr/>
        </p:nvSpPr>
        <p:spPr>
          <a:xfrm>
            <a:off x="3725000" y="1895100"/>
            <a:ext cx="2451600" cy="30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LESS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.my-mixin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black;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.my-other-mixin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white;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.bordered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border-top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dotted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1px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black;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border-bottom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solid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2px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black;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.class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.my-mixin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.my-other-mixin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.post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red;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.bordered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8" name="Google Shape;268;p32"/>
          <p:cNvSpPr txBox="1"/>
          <p:nvPr/>
        </p:nvSpPr>
        <p:spPr>
          <a:xfrm>
            <a:off x="260475" y="1754200"/>
            <a:ext cx="31659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CSS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.class</a:t>
            </a: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6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6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black;</a:t>
            </a:r>
            <a:endParaRPr sz="16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6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white;</a:t>
            </a:r>
            <a:endParaRPr sz="16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.post</a:t>
            </a: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6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6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red;</a:t>
            </a:r>
            <a:endParaRPr sz="16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6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border-top</a:t>
            </a: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dotted </a:t>
            </a:r>
            <a:r>
              <a:rPr lang="es" sz="16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1px</a:t>
            </a: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black;</a:t>
            </a:r>
            <a:endParaRPr sz="16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6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border-bottom</a:t>
            </a: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solid </a:t>
            </a:r>
            <a:r>
              <a:rPr lang="es" sz="16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2px</a:t>
            </a: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black;</a:t>
            </a:r>
            <a:endParaRPr sz="16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9" name="Google Shape;269;p32"/>
          <p:cNvSpPr txBox="1"/>
          <p:nvPr/>
        </p:nvSpPr>
        <p:spPr>
          <a:xfrm>
            <a:off x="6475360" y="1895100"/>
            <a:ext cx="2451600" cy="3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SASS (.scss)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@mixin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my-mixin {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black;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@mixin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my-other-mixin(){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white;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.bordered {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border-top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dotted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1px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black;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border-bottom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solid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2px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black;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.class {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@include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my-mixin();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@include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my-other-mixin();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.post a {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red;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@include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bordered();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6500A3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3"/>
          <p:cNvSpPr txBox="1"/>
          <p:nvPr>
            <p:ph type="ctrTitle"/>
          </p:nvPr>
        </p:nvSpPr>
        <p:spPr>
          <a:xfrm>
            <a:off x="311700" y="351700"/>
            <a:ext cx="8520600" cy="5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latin typeface="Comfortaa"/>
                <a:ea typeface="Comfortaa"/>
                <a:cs typeface="Comfortaa"/>
                <a:sym typeface="Comfortaa"/>
              </a:rPr>
              <a:t>MIXINS</a:t>
            </a:r>
            <a:endParaRPr b="1"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75" name="Google Shape;275;p33"/>
          <p:cNvSpPr txBox="1"/>
          <p:nvPr>
            <p:ph idx="1" type="subTitle"/>
          </p:nvPr>
        </p:nvSpPr>
        <p:spPr>
          <a:xfrm>
            <a:off x="311700" y="1017050"/>
            <a:ext cx="8520600" cy="7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Los mixins son una forma de agrupar un conjunto de propiedades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con el fin de ahorrar líneas de código al reutilizarlas.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76" name="Google Shape;276;p33"/>
          <p:cNvSpPr txBox="1"/>
          <p:nvPr/>
        </p:nvSpPr>
        <p:spPr>
          <a:xfrm>
            <a:off x="3725000" y="1895100"/>
            <a:ext cx="2451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STYLUS (.styl)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my-mixin()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black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my-other-mixin()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white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.bordered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border-top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dotted 1px black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border-bottom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solid 2px black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.class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my-mixin()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my-other-mixin()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.post a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color: red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bordered()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7" name="Google Shape;277;p33"/>
          <p:cNvSpPr txBox="1"/>
          <p:nvPr/>
        </p:nvSpPr>
        <p:spPr>
          <a:xfrm>
            <a:off x="6475360" y="1895100"/>
            <a:ext cx="2451600" cy="27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SASS (.sass)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@mixin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my-mixin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	 color: black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my-other-mixin()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	 background: white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.bordered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border-top: dotted 1px black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border-bottom: solid 2px black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.class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s" sz="90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@include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my-mixin()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s" sz="90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@include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my-other-mixin()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.post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a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	color: red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	</a:t>
            </a:r>
            <a:r>
              <a:rPr lang="es" sz="900">
                <a:solidFill>
                  <a:srgbClr val="6500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@include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bordered()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8" name="Google Shape;278;p33"/>
          <p:cNvSpPr txBox="1"/>
          <p:nvPr/>
        </p:nvSpPr>
        <p:spPr>
          <a:xfrm>
            <a:off x="565275" y="1913450"/>
            <a:ext cx="25689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CSS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.class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black;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white;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.post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red;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border-top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dotted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1px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black;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border-bottom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solid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2px</a:t>
            </a: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black;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 txBox="1"/>
          <p:nvPr>
            <p:ph type="ctrTitle"/>
          </p:nvPr>
        </p:nvSpPr>
        <p:spPr>
          <a:xfrm>
            <a:off x="311700" y="351700"/>
            <a:ext cx="8520600" cy="5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latin typeface="Comfortaa"/>
                <a:ea typeface="Comfortaa"/>
                <a:cs typeface="Comfortaa"/>
                <a:sym typeface="Comfortaa"/>
              </a:rPr>
              <a:t>NESTING</a:t>
            </a:r>
            <a:endParaRPr b="1"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84" name="Google Shape;284;p34"/>
          <p:cNvSpPr txBox="1"/>
          <p:nvPr>
            <p:ph idx="1" type="subTitle"/>
          </p:nvPr>
        </p:nvSpPr>
        <p:spPr>
          <a:xfrm>
            <a:off x="311700" y="1017050"/>
            <a:ext cx="85206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Nos permite anidar elementos de forma jerárquica.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Especialmente útil al usar media queries en Responsive Design.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85" name="Google Shape;285;p34"/>
          <p:cNvSpPr txBox="1"/>
          <p:nvPr/>
        </p:nvSpPr>
        <p:spPr>
          <a:xfrm>
            <a:off x="3572600" y="1895100"/>
            <a:ext cx="24516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LESS, </a:t>
            </a:r>
            <a:r>
              <a:rPr b="1" lang="es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SASS (.scss)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.navbar {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orangered;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1rem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ul {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list-style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none;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li {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text-align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center;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margin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1rem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6" name="Google Shape;286;p34"/>
          <p:cNvSpPr txBox="1"/>
          <p:nvPr/>
        </p:nvSpPr>
        <p:spPr>
          <a:xfrm>
            <a:off x="489075" y="1906600"/>
            <a:ext cx="25581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CSS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.navbar {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orangered;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1rem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.navbar ul {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list-style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none;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.navbar li {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text-align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center;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margin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1rem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7" name="Google Shape;287;p34"/>
          <p:cNvSpPr txBox="1"/>
          <p:nvPr/>
        </p:nvSpPr>
        <p:spPr>
          <a:xfrm>
            <a:off x="6475360" y="1895100"/>
            <a:ext cx="24516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STYLUS, SASS (.sass)</a:t>
            </a:r>
            <a:endParaRPr b="1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.navbar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orangered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1rem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ul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list-style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none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li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text-align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center</a:t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" sz="900">
                <a:solidFill>
                  <a:schemeClr val="accent1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margin</a:t>
            </a:r>
            <a:r>
              <a:rPr lang="es" sz="9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9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1rem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"/>
          <p:cNvSpPr txBox="1"/>
          <p:nvPr>
            <p:ph type="ctrTitle"/>
          </p:nvPr>
        </p:nvSpPr>
        <p:spPr>
          <a:xfrm>
            <a:off x="311700" y="351700"/>
            <a:ext cx="8520600" cy="5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MAPS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93" name="Google Shape;293;p35"/>
          <p:cNvSpPr txBox="1"/>
          <p:nvPr>
            <p:ph idx="1" type="subTitle"/>
          </p:nvPr>
        </p:nvSpPr>
        <p:spPr>
          <a:xfrm>
            <a:off x="311700" y="1017050"/>
            <a:ext cx="85206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Utilizados sobre todo para los mixins, los maps contienen pares de clave-valor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94" name="Google Shape;294;p35"/>
          <p:cNvSpPr txBox="1"/>
          <p:nvPr/>
        </p:nvSpPr>
        <p:spPr>
          <a:xfrm>
            <a:off x="4622300" y="1590300"/>
            <a:ext cx="4752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LESS, </a:t>
            </a:r>
            <a:r>
              <a:rPr b="1" lang="es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SASS (.scss)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D64F00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#colors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primary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blue;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secondary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green;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.button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#colors[primary];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1px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solid #colors[secondary];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3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95" name="Google Shape;295;p35"/>
          <p:cNvSpPr txBox="1"/>
          <p:nvPr/>
        </p:nvSpPr>
        <p:spPr>
          <a:xfrm>
            <a:off x="1340991" y="1601800"/>
            <a:ext cx="31659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CSS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.button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blue;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1px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solid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green;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0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6" name="Google Shape;296;p35"/>
          <p:cNvSpPr txBox="1"/>
          <p:nvPr/>
        </p:nvSpPr>
        <p:spPr>
          <a:xfrm>
            <a:off x="6475360" y="1590300"/>
            <a:ext cx="2451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6"/>
          <p:cNvSpPr txBox="1"/>
          <p:nvPr>
            <p:ph type="ctrTitle"/>
          </p:nvPr>
        </p:nvSpPr>
        <p:spPr>
          <a:xfrm>
            <a:off x="311700" y="351700"/>
            <a:ext cx="8520600" cy="5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MAPS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02" name="Google Shape;302;p36"/>
          <p:cNvSpPr txBox="1"/>
          <p:nvPr>
            <p:ph idx="1" type="subTitle"/>
          </p:nvPr>
        </p:nvSpPr>
        <p:spPr>
          <a:xfrm>
            <a:off x="311700" y="1017050"/>
            <a:ext cx="85206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Utilizados sobre todo para los mixins, los maps contienen pares de clave-valor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03" name="Google Shape;303;p36"/>
          <p:cNvSpPr txBox="1"/>
          <p:nvPr/>
        </p:nvSpPr>
        <p:spPr>
          <a:xfrm>
            <a:off x="5454275" y="2546500"/>
            <a:ext cx="4490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STYLUS (.styl)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D64F00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= {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2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primary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blue,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2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secondary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green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.button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2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colors[‘primary’]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2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12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1px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solid colors.secondary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7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4" name="Google Shape;304;p36"/>
          <p:cNvSpPr txBox="1"/>
          <p:nvPr/>
        </p:nvSpPr>
        <p:spPr>
          <a:xfrm>
            <a:off x="2812725" y="1654975"/>
            <a:ext cx="23043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CSS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.button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blue;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1px</a:t>
            </a: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solid 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green;</a:t>
            </a:r>
            <a:endParaRPr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5" name="Google Shape;305;p36"/>
          <p:cNvSpPr txBox="1"/>
          <p:nvPr/>
        </p:nvSpPr>
        <p:spPr>
          <a:xfrm>
            <a:off x="286050" y="2609125"/>
            <a:ext cx="46773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SASS (.sass)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D64F00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#colors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2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primary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blue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2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secondary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green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00358A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.button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2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#colors[primary]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s" sz="1200">
                <a:solidFill>
                  <a:srgbClr val="0078BD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border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" sz="1200">
                <a:solidFill>
                  <a:srgbClr val="00A3A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1px</a:t>
            </a:r>
            <a:r>
              <a:rPr lang="es" sz="1200">
                <a:solidFill>
                  <a:srgbClr val="393939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 solid #colors[secondary]</a:t>
            </a:r>
            <a:endParaRPr sz="1200">
              <a:solidFill>
                <a:srgbClr val="393939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7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00358A"/>
              </a:solidFill>
              <a:highlight>
                <a:srgbClr val="F5F5F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7"/>
          <p:cNvSpPr txBox="1"/>
          <p:nvPr>
            <p:ph type="ctrTitle"/>
          </p:nvPr>
        </p:nvSpPr>
        <p:spPr>
          <a:xfrm>
            <a:off x="311700" y="351700"/>
            <a:ext cx="8520600" cy="5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FUNCTIONS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11" name="Google Shape;311;p37"/>
          <p:cNvSpPr txBox="1"/>
          <p:nvPr>
            <p:ph idx="1" type="subTitle"/>
          </p:nvPr>
        </p:nvSpPr>
        <p:spPr>
          <a:xfrm>
            <a:off x="311700" y="1017050"/>
            <a:ext cx="85206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Métodos integrados al igual que en los lenguajes de programación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12" name="Google Shape;312;p37"/>
          <p:cNvSpPr txBox="1"/>
          <p:nvPr>
            <p:ph idx="1" type="subTitle"/>
          </p:nvPr>
        </p:nvSpPr>
        <p:spPr>
          <a:xfrm>
            <a:off x="1436075" y="1828875"/>
            <a:ext cx="6506400" cy="16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Relativas a la lógica de programación: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Condicionales → if - else, boolean...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400"/>
              <a:buFont typeface="Comfortaa"/>
              <a:buChar char="○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String → replace, format, escape...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400"/>
              <a:buFont typeface="Comfortaa"/>
              <a:buChar char="○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List → length, range, each…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400"/>
              <a:buFont typeface="Comfortaa"/>
              <a:buChar char="○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Math → min, max, floor, round…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400"/>
              <a:buFont typeface="Comfortaa"/>
              <a:buChar char="○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Type → isnumber, isurl, iscolor, is pixel…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400"/>
              <a:buFont typeface="Comfortaa"/>
              <a:buChar char="○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Miscelánea</a:t>
            </a: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 → image-size, image-width, convert, get-unit...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8"/>
          <p:cNvSpPr txBox="1"/>
          <p:nvPr>
            <p:ph type="ctrTitle"/>
          </p:nvPr>
        </p:nvSpPr>
        <p:spPr>
          <a:xfrm>
            <a:off x="311700" y="351700"/>
            <a:ext cx="8520600" cy="5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FUNCTIONS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18" name="Google Shape;318;p38"/>
          <p:cNvSpPr txBox="1"/>
          <p:nvPr>
            <p:ph idx="1" type="subTitle"/>
          </p:nvPr>
        </p:nvSpPr>
        <p:spPr>
          <a:xfrm>
            <a:off x="311700" y="1017050"/>
            <a:ext cx="85206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Métodos integrados al igual que en los lenguajes de programación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19" name="Google Shape;319;p38"/>
          <p:cNvSpPr txBox="1"/>
          <p:nvPr>
            <p:ph idx="1" type="subTitle"/>
          </p:nvPr>
        </p:nvSpPr>
        <p:spPr>
          <a:xfrm>
            <a:off x="1436075" y="1828875"/>
            <a:ext cx="6506400" cy="16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Relativas al tratamiento del color: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400"/>
              <a:buFont typeface="Comfortaa"/>
              <a:buChar char="○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Definición → rgb, rgba, hsl, hsv, hsva…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400"/>
              <a:buFont typeface="Comfortaa"/>
              <a:buChar char="○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Canal → saturation, lightness, luminance...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400"/>
              <a:buFont typeface="Comfortaa"/>
              <a:buChar char="○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Operaciones → darken, mix, contrast, shade...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400"/>
              <a:buFont typeface="Comfortaa"/>
              <a:buChar char="○"/>
            </a:pPr>
            <a:r>
              <a:rPr lang="es" sz="1400">
                <a:solidFill>
                  <a:srgbClr val="252525"/>
                </a:solidFill>
                <a:latin typeface="Comfortaa"/>
                <a:ea typeface="Comfortaa"/>
                <a:cs typeface="Comfortaa"/>
                <a:sym typeface="Comfortaa"/>
              </a:rPr>
              <a:t>Combinación → multiply, difference, overlay...</a:t>
            </a:r>
            <a:endParaRPr sz="1400">
              <a:solidFill>
                <a:srgbClr val="25252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9"/>
          <p:cNvSpPr txBox="1"/>
          <p:nvPr>
            <p:ph type="ctrTitle"/>
          </p:nvPr>
        </p:nvSpPr>
        <p:spPr>
          <a:xfrm>
            <a:off x="311700" y="351700"/>
            <a:ext cx="8520600" cy="5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DIRECTIVAS @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25" name="Google Shape;325;p39"/>
          <p:cNvSpPr txBox="1"/>
          <p:nvPr>
            <p:ph idx="1" type="subTitle"/>
          </p:nvPr>
        </p:nvSpPr>
        <p:spPr>
          <a:xfrm>
            <a:off x="311700" y="940850"/>
            <a:ext cx="85206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mfortaa"/>
                <a:ea typeface="Comfortaa"/>
                <a:cs typeface="Comfortaa"/>
                <a:sym typeface="Comfortaa"/>
              </a:rPr>
              <a:t>En Sass, funciones como el @if, @else o el @for han de especificarse con @ delante en vez de como una función al uso. 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26" name="Google Shape;326;p39"/>
          <p:cNvSpPr txBox="1"/>
          <p:nvPr>
            <p:ph type="ctrTitle"/>
          </p:nvPr>
        </p:nvSpPr>
        <p:spPr>
          <a:xfrm>
            <a:off x="311700" y="2980600"/>
            <a:ext cx="8520600" cy="5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@IMPORT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27" name="Google Shape;327;p39"/>
          <p:cNvSpPr txBox="1"/>
          <p:nvPr/>
        </p:nvSpPr>
        <p:spPr>
          <a:xfrm>
            <a:off x="2007600" y="1590300"/>
            <a:ext cx="5128800" cy="12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1836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$type</a:t>
            </a: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monster;</a:t>
            </a:r>
            <a:endParaRPr sz="125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63A35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25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@</a:t>
            </a:r>
            <a:r>
              <a:rPr lang="es" sz="1250">
                <a:solidFill>
                  <a:srgbClr val="CE206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250">
                <a:solidFill>
                  <a:srgbClr val="1836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$type</a:t>
            </a: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== ocean {color: blue;} </a:t>
            </a:r>
            <a:endParaRPr sz="125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@</a:t>
            </a:r>
            <a:r>
              <a:rPr lang="es" sz="1250">
                <a:solidFill>
                  <a:srgbClr val="CE206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if </a:t>
            </a:r>
            <a:r>
              <a:rPr lang="es" sz="1250">
                <a:solidFill>
                  <a:srgbClr val="1836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$type</a:t>
            </a: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== matador {color: red;} </a:t>
            </a:r>
            <a:endParaRPr sz="125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@</a:t>
            </a:r>
            <a:r>
              <a:rPr lang="es" sz="1250">
                <a:solidFill>
                  <a:srgbClr val="CE206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if </a:t>
            </a:r>
            <a:r>
              <a:rPr lang="es" sz="1250">
                <a:solidFill>
                  <a:srgbClr val="1836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$type</a:t>
            </a: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== monster {color: green;) </a:t>
            </a:r>
            <a:endParaRPr sz="125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@</a:t>
            </a:r>
            <a:r>
              <a:rPr lang="es" sz="1250">
                <a:solidFill>
                  <a:srgbClr val="CE206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s" sz="125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{color: black;}}</a:t>
            </a:r>
            <a:endParaRPr sz="125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9"/>
          <p:cNvSpPr txBox="1"/>
          <p:nvPr/>
        </p:nvSpPr>
        <p:spPr>
          <a:xfrm>
            <a:off x="542200" y="1758450"/>
            <a:ext cx="1465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SASS (.scss)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29" name="Google Shape;329;p39"/>
          <p:cNvSpPr txBox="1"/>
          <p:nvPr/>
        </p:nvSpPr>
        <p:spPr>
          <a:xfrm>
            <a:off x="967150" y="3575550"/>
            <a:ext cx="7414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Este mismo @ se utiliza en los preprocesadores, entre otras muchas cosas, para poder importar hojas de estilo tanto .css como .sass, .scss, .less o .styl, </a:t>
            </a: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mediante @import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0"/>
          <p:cNvSpPr txBox="1"/>
          <p:nvPr>
            <p:ph idx="1" type="subTitle"/>
          </p:nvPr>
        </p:nvSpPr>
        <p:spPr>
          <a:xfrm>
            <a:off x="235425" y="228600"/>
            <a:ext cx="25116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35" name="Google Shape;335;p40"/>
          <p:cNvSpPr txBox="1"/>
          <p:nvPr>
            <p:ph idx="1" type="subTitle"/>
          </p:nvPr>
        </p:nvSpPr>
        <p:spPr>
          <a:xfrm>
            <a:off x="1885200" y="1089060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EJEMPLOS DE </a:t>
            </a: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CÓDIGO</a:t>
            </a: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: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36" name="Google Shape;336;p40"/>
          <p:cNvSpPr txBox="1"/>
          <p:nvPr>
            <p:ph idx="1" type="subTitle"/>
          </p:nvPr>
        </p:nvSpPr>
        <p:spPr>
          <a:xfrm>
            <a:off x="1885200" y="4312441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-"/>
            </a:pPr>
            <a:r>
              <a:rPr lang="es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Una curiosidad: The Mine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37" name="Google Shape;337;p40"/>
          <p:cNvSpPr txBox="1"/>
          <p:nvPr>
            <p:ph idx="1" type="subTitle"/>
          </p:nvPr>
        </p:nvSpPr>
        <p:spPr>
          <a:xfrm>
            <a:off x="1885200" y="3783662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-"/>
            </a:pPr>
            <a:r>
              <a:rPr lang="es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Nesting demasiados niveles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38" name="Google Shape;338;p40"/>
          <p:cNvSpPr txBox="1"/>
          <p:nvPr>
            <p:ph idx="1" type="subTitle"/>
          </p:nvPr>
        </p:nvSpPr>
        <p:spPr>
          <a:xfrm>
            <a:off x="1885200" y="3268747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-"/>
            </a:pPr>
            <a:r>
              <a:rPr lang="es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5"/>
              </a:rPr>
              <a:t>Mixins demasiado grandes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39" name="Google Shape;339;p40"/>
          <p:cNvSpPr txBox="1"/>
          <p:nvPr>
            <p:ph idx="1" type="subTitle"/>
          </p:nvPr>
        </p:nvSpPr>
        <p:spPr>
          <a:xfrm>
            <a:off x="1885200" y="2753832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-"/>
            </a:pPr>
            <a:r>
              <a:rPr lang="es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6"/>
              </a:rPr>
              <a:t>Mixins y Animación sobre Elementos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40" name="Google Shape;340;p40">
            <a:hlinkClick r:id="rId7"/>
          </p:cNvPr>
          <p:cNvSpPr txBox="1"/>
          <p:nvPr>
            <p:ph idx="1" type="subTitle"/>
          </p:nvPr>
        </p:nvSpPr>
        <p:spPr>
          <a:xfrm>
            <a:off x="1885200" y="2262024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-"/>
            </a:pPr>
            <a:r>
              <a:rPr lang="es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8"/>
              </a:rPr>
              <a:t>Mixins, Maps y Loops en Botones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41" name="Google Shape;341;p40"/>
          <p:cNvSpPr txBox="1"/>
          <p:nvPr>
            <p:ph idx="1" type="subTitle"/>
          </p:nvPr>
        </p:nvSpPr>
        <p:spPr>
          <a:xfrm>
            <a:off x="1885200" y="1629325"/>
            <a:ext cx="66564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-"/>
            </a:pPr>
            <a:r>
              <a:rPr lang="es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9"/>
              </a:rPr>
              <a:t>Variables y Nesting con Media Queries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10"/>
              </a:rPr>
              <a:t>en Responsive Web Design</a:t>
            </a:r>
            <a:r>
              <a:rPr lang="es" sz="1400">
                <a:latin typeface="Comfortaa"/>
                <a:ea typeface="Comfortaa"/>
                <a:cs typeface="Comfortaa"/>
                <a:sym typeface="Comfortaa"/>
              </a:rPr>
              <a:t>  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1"/>
          <p:cNvSpPr txBox="1"/>
          <p:nvPr/>
        </p:nvSpPr>
        <p:spPr>
          <a:xfrm>
            <a:off x="835200" y="903150"/>
            <a:ext cx="74736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700">
                <a:latin typeface="Comfortaa"/>
                <a:ea typeface="Comfortaa"/>
                <a:cs typeface="Comfortaa"/>
                <a:sym typeface="Comfortaa"/>
              </a:rPr>
              <a:t>¡GRACIAS!</a:t>
            </a:r>
            <a:endParaRPr b="1" sz="37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47" name="Google Shape;34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8525" y="1824400"/>
            <a:ext cx="2266950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640675" y="749775"/>
            <a:ext cx="55536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Permite una estructuración del CSS más legible y fácil de mantener a largo plazo y gran escala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Contiene más funcionalidades (funciones, operadores)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Reduce líneas de código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Optimiza calidad de trabajo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235425" y="228600"/>
            <a:ext cx="43812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 - OBJETIVOS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640675" y="3034700"/>
            <a:ext cx="58692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Esto se resume en: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DESARROLLO MÁS RÁPIDO Y ROBUSTO</a:t>
            </a:r>
            <a:endParaRPr b="1"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22860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CÓDIGO MÁS ESTRUCTURADO Y “DRY” (</a:t>
            </a:r>
            <a:r>
              <a:rPr b="1"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don't</a:t>
            </a:r>
            <a:r>
              <a:rPr b="1"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 repeat yourself)</a:t>
            </a:r>
            <a:endParaRPr b="1"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22860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GRAN ESCALABILIDAD Y MANTENIBILIDAD</a:t>
            </a:r>
            <a:endParaRPr b="1"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9875" y="1440450"/>
            <a:ext cx="2262600" cy="22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2"/>
          <p:cNvSpPr txBox="1"/>
          <p:nvPr/>
        </p:nvSpPr>
        <p:spPr>
          <a:xfrm>
            <a:off x="835200" y="410775"/>
            <a:ext cx="747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Comfortaa"/>
                <a:ea typeface="Comfortaa"/>
                <a:cs typeface="Comfortaa"/>
                <a:sym typeface="Comfortaa"/>
              </a:rPr>
              <a:t>BIBLIOGRAFÍA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53" name="Google Shape;353;p42"/>
          <p:cNvSpPr txBox="1"/>
          <p:nvPr/>
        </p:nvSpPr>
        <p:spPr>
          <a:xfrm>
            <a:off x="835275" y="1113700"/>
            <a:ext cx="7883700" cy="36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s">
                <a:latin typeface="Comfortaa"/>
                <a:ea typeface="Comfortaa"/>
                <a:cs typeface="Comfortaa"/>
                <a:sym typeface="Comfortaa"/>
              </a:rPr>
              <a:t>Documentación oficial: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</a:pPr>
            <a:r>
              <a:rPr lang="es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SASS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</a:pPr>
            <a:r>
              <a:rPr lang="es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LESS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</a:pPr>
            <a:r>
              <a:rPr lang="es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5"/>
              </a:rPr>
              <a:t>Stylus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s">
                <a:latin typeface="Comfortaa"/>
                <a:ea typeface="Comfortaa"/>
                <a:cs typeface="Comfortaa"/>
                <a:sym typeface="Comfortaa"/>
              </a:rPr>
              <a:t>Ejemplos de código por: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@jcoulterdesign, @taniarascia, @giana, @elrumordelaluz y @miquel</a:t>
            </a:r>
            <a:endParaRPr sz="13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s">
                <a:latin typeface="Comfortaa"/>
                <a:ea typeface="Comfortaa"/>
                <a:cs typeface="Comfortaa"/>
                <a:sym typeface="Comfortaa"/>
              </a:rPr>
              <a:t>Vídeos de YT: 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s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6"/>
              </a:rPr>
              <a:t>Aprende LESS en 15 MINUTOS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s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7"/>
              </a:rPr>
              <a:t>Aprende SASS en MENOS de 15 MINUTOS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idx="1" type="subTitle"/>
          </p:nvPr>
        </p:nvSpPr>
        <p:spPr>
          <a:xfrm>
            <a:off x="235425" y="228600"/>
            <a:ext cx="25116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8" name="Google Shape;78;p16"/>
          <p:cNvSpPr txBox="1"/>
          <p:nvPr>
            <p:ph idx="1" type="subTitle"/>
          </p:nvPr>
        </p:nvSpPr>
        <p:spPr>
          <a:xfrm>
            <a:off x="1885200" y="1705518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ALGUNAS (pocas) DESVENTAJAS</a:t>
            </a:r>
            <a:r>
              <a:rPr b="1" lang="es" sz="1800">
                <a:latin typeface="Comfortaa"/>
                <a:ea typeface="Comfortaa"/>
                <a:cs typeface="Comfortaa"/>
                <a:sym typeface="Comfortaa"/>
              </a:rPr>
              <a:t>: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9" name="Google Shape;79;p16"/>
          <p:cNvSpPr txBox="1"/>
          <p:nvPr>
            <p:ph idx="1" type="subTitle"/>
          </p:nvPr>
        </p:nvSpPr>
        <p:spPr>
          <a:xfrm>
            <a:off x="1885200" y="3458132"/>
            <a:ext cx="5378700" cy="8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mfortaa"/>
              <a:buChar char="-"/>
            </a:pPr>
            <a:r>
              <a:rPr lang="es" sz="1500">
                <a:latin typeface="Comfortaa"/>
                <a:ea typeface="Comfortaa"/>
                <a:cs typeface="Comfortaa"/>
                <a:sym typeface="Comfortaa"/>
              </a:rPr>
              <a:t>Código final poco apto para producción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mfortaa"/>
                <a:ea typeface="Comfortaa"/>
                <a:cs typeface="Comfortaa"/>
                <a:sym typeface="Comfortaa"/>
              </a:rPr>
              <a:t>(según gente muy quisquillosa)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1885200" y="2924718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mfortaa"/>
              <a:buChar char="-"/>
            </a:pPr>
            <a:r>
              <a:rPr lang="es" sz="1500">
                <a:latin typeface="Comfortaa"/>
                <a:ea typeface="Comfortaa"/>
                <a:cs typeface="Comfortaa"/>
                <a:sym typeface="Comfortaa"/>
              </a:rPr>
              <a:t>Diversidad de sintaxis entre implementaciones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1885200" y="2391318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Font typeface="Comfortaa"/>
              <a:buChar char="-"/>
            </a:pPr>
            <a:r>
              <a:rPr lang="es" sz="1500">
                <a:latin typeface="Comfortaa"/>
                <a:ea typeface="Comfortaa"/>
                <a:cs typeface="Comfortaa"/>
                <a:sym typeface="Comfortaa"/>
              </a:rPr>
              <a:t>“Cierta” cantidad de boilerplate inicial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/>
        </p:nvSpPr>
        <p:spPr>
          <a:xfrm>
            <a:off x="2060650" y="739275"/>
            <a:ext cx="4806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Los Preprocesadores </a:t>
            </a:r>
            <a:r>
              <a:rPr b="1" lang="es" sz="1500" u="sng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NO</a:t>
            </a: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 son Frameworks...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235425" y="228600"/>
            <a:ext cx="43812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298925" y="1552075"/>
            <a:ext cx="3660300" cy="25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PREPROCESADOR</a:t>
            </a:r>
            <a:endParaRPr b="1" u="sng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Sintaxis Propia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Funcionalidades extras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Se compila a CSS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Ejemplos: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SASS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LESS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STYLUS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5150225" y="1552075"/>
            <a:ext cx="3592200" cy="37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FRAMEWORK</a:t>
            </a:r>
            <a:endParaRPr b="1" u="sng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Hojas CSS con Layouts, elementos y clases ya creadas y preparadas para producción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Estilo visual predefinido y consistente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Menos boilerplate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Ejemplos: 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BOOTSTRAP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FOUNDATION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BULMA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TAILWIND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90" name="Google Shape;90;p17"/>
          <p:cNvCxnSpPr/>
          <p:nvPr/>
        </p:nvCxnSpPr>
        <p:spPr>
          <a:xfrm flipH="1">
            <a:off x="1818875" y="1130875"/>
            <a:ext cx="1630200" cy="44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1" name="Google Shape;91;p17"/>
          <p:cNvCxnSpPr>
            <a:endCxn id="89" idx="0"/>
          </p:cNvCxnSpPr>
          <p:nvPr/>
        </p:nvCxnSpPr>
        <p:spPr>
          <a:xfrm>
            <a:off x="5268725" y="1141375"/>
            <a:ext cx="1677600" cy="41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5449" y="2782275"/>
            <a:ext cx="1508625" cy="200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/>
        </p:nvSpPr>
        <p:spPr>
          <a:xfrm>
            <a:off x="1420375" y="764575"/>
            <a:ext cx="59310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Los Preprocesadores </a:t>
            </a:r>
            <a:r>
              <a:rPr b="1" lang="es" sz="1500" u="sng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TAMPOCO</a:t>
            </a:r>
            <a:r>
              <a:rPr lang="es" sz="15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 son Postprocesadores...</a:t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8" name="Google Shape;98;p18"/>
          <p:cNvSpPr txBox="1"/>
          <p:nvPr>
            <p:ph idx="1" type="subTitle"/>
          </p:nvPr>
        </p:nvSpPr>
        <p:spPr>
          <a:xfrm>
            <a:off x="235425" y="228600"/>
            <a:ext cx="43812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298925" y="1552075"/>
            <a:ext cx="3660300" cy="26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PREPROCESADOR</a:t>
            </a:r>
            <a:endParaRPr b="1" u="sng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Sintaxis Propia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Funcionalidades extras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Se compila a CSS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Ejemplos: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SASS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LESS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STYLUS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4763900" y="1552075"/>
            <a:ext cx="3978300" cy="35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u="sng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POSTPROCESADOR</a:t>
            </a:r>
            <a:endParaRPr b="1" u="sng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Da formato “de producción”a CSS 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Autogenera polyfills (</a:t>
            </a:r>
            <a:r>
              <a:rPr i="1" lang="es" sz="13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suena a pokemon</a:t>
            </a: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Permite usar especificaciones CSS aún no implementadas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Ejemplos: 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POSTCSS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STYLE COW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-"/>
            </a:pPr>
            <a:r>
              <a:rPr lang="es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-PREFIX-FREE</a:t>
            </a:r>
            <a:endParaRPr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101" name="Google Shape;101;p18"/>
          <p:cNvCxnSpPr/>
          <p:nvPr/>
        </p:nvCxnSpPr>
        <p:spPr>
          <a:xfrm flipH="1">
            <a:off x="1818875" y="1130875"/>
            <a:ext cx="1630200" cy="44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" name="Google Shape;102;p18"/>
          <p:cNvCxnSpPr>
            <a:endCxn id="100" idx="0"/>
          </p:cNvCxnSpPr>
          <p:nvPr/>
        </p:nvCxnSpPr>
        <p:spPr>
          <a:xfrm>
            <a:off x="5075450" y="1141375"/>
            <a:ext cx="1677600" cy="41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2550" y="3215584"/>
            <a:ext cx="1677600" cy="1606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156825" y="163175"/>
            <a:ext cx="8772300" cy="4761000"/>
          </a:xfrm>
          <a:prstGeom prst="rect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" name="Google Shape;109;p19"/>
          <p:cNvCxnSpPr/>
          <p:nvPr/>
        </p:nvCxnSpPr>
        <p:spPr>
          <a:xfrm>
            <a:off x="1979075" y="163175"/>
            <a:ext cx="10500" cy="4764900"/>
          </a:xfrm>
          <a:prstGeom prst="straightConnector1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9"/>
          <p:cNvCxnSpPr/>
          <p:nvPr/>
        </p:nvCxnSpPr>
        <p:spPr>
          <a:xfrm>
            <a:off x="156825" y="941550"/>
            <a:ext cx="8793300" cy="10500"/>
          </a:xfrm>
          <a:prstGeom prst="straightConnector1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9"/>
          <p:cNvSpPr txBox="1"/>
          <p:nvPr/>
        </p:nvSpPr>
        <p:spPr>
          <a:xfrm>
            <a:off x="194099" y="393025"/>
            <a:ext cx="1683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FUNCIONALIDADES</a:t>
            </a:r>
            <a:endParaRPr b="1" sz="1100">
              <a:solidFill>
                <a:srgbClr val="999999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1413" y="219298"/>
            <a:ext cx="755800" cy="67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9550" y="244600"/>
            <a:ext cx="1397726" cy="619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4525" y="219287"/>
            <a:ext cx="1091994" cy="6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 txBox="1"/>
          <p:nvPr/>
        </p:nvSpPr>
        <p:spPr>
          <a:xfrm>
            <a:off x="194099" y="1155025"/>
            <a:ext cx="1683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VARIABLES</a:t>
            </a:r>
            <a:endParaRPr b="1" sz="1100">
              <a:solidFill>
                <a:srgbClr val="999999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194099" y="1612225"/>
            <a:ext cx="1683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NESTING</a:t>
            </a:r>
            <a:endParaRPr b="1" sz="1100">
              <a:solidFill>
                <a:srgbClr val="999999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194099" y="2069425"/>
            <a:ext cx="1683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MIXINS</a:t>
            </a:r>
            <a:endParaRPr b="1" sz="1100">
              <a:solidFill>
                <a:srgbClr val="999999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194099" y="2526625"/>
            <a:ext cx="1683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FUNCTIONS</a:t>
            </a:r>
            <a:endParaRPr b="1" sz="1100">
              <a:solidFill>
                <a:srgbClr val="999999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194099" y="2983825"/>
            <a:ext cx="1683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INTERPOLATION</a:t>
            </a:r>
            <a:endParaRPr b="1" sz="1100">
              <a:solidFill>
                <a:srgbClr val="999999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194099" y="3441025"/>
            <a:ext cx="1683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NAMESPACES</a:t>
            </a:r>
            <a:endParaRPr b="1" sz="1100">
              <a:solidFill>
                <a:srgbClr val="999999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194099" y="3898225"/>
            <a:ext cx="1683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@IMPORTS</a:t>
            </a:r>
            <a:endParaRPr b="1" sz="1100">
              <a:solidFill>
                <a:srgbClr val="999999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2232221" y="10788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4531073" y="10788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4" name="Google Shape;124;p19"/>
          <p:cNvSpPr txBox="1"/>
          <p:nvPr/>
        </p:nvSpPr>
        <p:spPr>
          <a:xfrm>
            <a:off x="6938254" y="10788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2232221" y="15360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4531073" y="15360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6938254" y="15360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2232221" y="19932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4531073" y="19932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0" name="Google Shape;130;p19"/>
          <p:cNvSpPr txBox="1"/>
          <p:nvPr/>
        </p:nvSpPr>
        <p:spPr>
          <a:xfrm>
            <a:off x="6938254" y="19932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2232221" y="24504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2" name="Google Shape;132;p19"/>
          <p:cNvSpPr txBox="1"/>
          <p:nvPr/>
        </p:nvSpPr>
        <p:spPr>
          <a:xfrm>
            <a:off x="4531073" y="24504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6938254" y="24504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2232221" y="29076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4531073" y="29076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6938254" y="29076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2232221" y="33648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❌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4531073" y="33648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6938254" y="33648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❌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2232221" y="38220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4531073" y="38220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6938254" y="38220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194099" y="4355425"/>
            <a:ext cx="1683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OPERATORS</a:t>
            </a:r>
            <a:endParaRPr b="1" sz="1100">
              <a:solidFill>
                <a:srgbClr val="999999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2232221" y="42792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Comfortaa"/>
                <a:ea typeface="Comfortaa"/>
                <a:cs typeface="Comfortaa"/>
                <a:sym typeface="Comfortaa"/>
              </a:rPr>
              <a:t>❌</a:t>
            </a: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4531073" y="42792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6938254" y="4279225"/>
            <a:ext cx="168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r>
              <a:rPr lang="es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✔️</a:t>
            </a:r>
            <a:endParaRPr sz="1100"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147" name="Google Shape;147;p19"/>
          <p:cNvCxnSpPr/>
          <p:nvPr/>
        </p:nvCxnSpPr>
        <p:spPr>
          <a:xfrm>
            <a:off x="4212213" y="163175"/>
            <a:ext cx="10500" cy="4764900"/>
          </a:xfrm>
          <a:prstGeom prst="straightConnector1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9"/>
          <p:cNvCxnSpPr/>
          <p:nvPr/>
        </p:nvCxnSpPr>
        <p:spPr>
          <a:xfrm>
            <a:off x="6573050" y="163175"/>
            <a:ext cx="0" cy="4754400"/>
          </a:xfrm>
          <a:prstGeom prst="straightConnector1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idx="1" type="subTitle"/>
          </p:nvPr>
        </p:nvSpPr>
        <p:spPr>
          <a:xfrm>
            <a:off x="1885200" y="4104050"/>
            <a:ext cx="53736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2190">
                <a:latin typeface="Comfortaa"/>
                <a:ea typeface="Comfortaa"/>
                <a:cs typeface="Comfortaa"/>
                <a:sym typeface="Comfortaa"/>
              </a:rPr>
              <a:t>Syntactically</a:t>
            </a:r>
            <a:r>
              <a:rPr lang="es" sz="2190">
                <a:latin typeface="Comfortaa"/>
                <a:ea typeface="Comfortaa"/>
                <a:cs typeface="Comfortaa"/>
                <a:sym typeface="Comfortaa"/>
              </a:rPr>
              <a:t> Awesome Style Sheets</a:t>
            </a:r>
            <a:endParaRPr sz="219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4588" y="400775"/>
            <a:ext cx="3134825" cy="27792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0"/>
          <p:cNvSpPr txBox="1"/>
          <p:nvPr>
            <p:ph idx="1" type="subTitle"/>
          </p:nvPr>
        </p:nvSpPr>
        <p:spPr>
          <a:xfrm>
            <a:off x="3651000" y="3469563"/>
            <a:ext cx="1842000" cy="5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s" sz="3790">
                <a:latin typeface="Comfortaa"/>
                <a:ea typeface="Comfortaa"/>
                <a:cs typeface="Comfortaa"/>
                <a:sym typeface="Comfortaa"/>
              </a:rPr>
              <a:t>SASS</a:t>
            </a:r>
            <a:endParaRPr b="1" sz="379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idx="1" type="subTitle"/>
          </p:nvPr>
        </p:nvSpPr>
        <p:spPr>
          <a:xfrm>
            <a:off x="1885200" y="1934118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Diferentes implementaciones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1" name="Google Shape;161;p21"/>
          <p:cNvSpPr txBox="1"/>
          <p:nvPr>
            <p:ph idx="1" type="subTitle"/>
          </p:nvPr>
        </p:nvSpPr>
        <p:spPr>
          <a:xfrm>
            <a:off x="235425" y="228600"/>
            <a:ext cx="25116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Preprocesadores CSS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62" name="Google Shape;1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6650" y="228600"/>
            <a:ext cx="755800" cy="67007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1"/>
          <p:cNvSpPr txBox="1"/>
          <p:nvPr>
            <p:ph idx="1" type="subTitle"/>
          </p:nvPr>
        </p:nvSpPr>
        <p:spPr>
          <a:xfrm>
            <a:off x="1882650" y="3046893"/>
            <a:ext cx="56979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Compatible con TODAS las librerías CSS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4" name="Google Shape;164;p21"/>
          <p:cNvSpPr txBox="1"/>
          <p:nvPr>
            <p:ph idx="1" type="subTitle"/>
          </p:nvPr>
        </p:nvSpPr>
        <p:spPr>
          <a:xfrm>
            <a:off x="1882650" y="3580300"/>
            <a:ext cx="5512800" cy="7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Características similares o </a:t>
            </a:r>
            <a:r>
              <a:rPr i="1" lang="es" sz="1800">
                <a:latin typeface="Comfortaa"/>
                <a:ea typeface="Comfortaa"/>
                <a:cs typeface="Comfortaa"/>
                <a:sym typeface="Comfortaa"/>
              </a:rPr>
              <a:t>superiores </a:t>
            </a: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😎 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al resto de preprocesadores…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5" name="Google Shape;165;p21"/>
          <p:cNvSpPr txBox="1"/>
          <p:nvPr>
            <p:ph idx="1" type="subTitle"/>
          </p:nvPr>
        </p:nvSpPr>
        <p:spPr>
          <a:xfrm>
            <a:off x="1885200" y="1400718"/>
            <a:ext cx="5378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El más usado y longevo (2006)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6" name="Google Shape;166;p21"/>
          <p:cNvSpPr txBox="1"/>
          <p:nvPr>
            <p:ph idx="1" type="subTitle"/>
          </p:nvPr>
        </p:nvSpPr>
        <p:spPr>
          <a:xfrm>
            <a:off x="1882650" y="2513493"/>
            <a:ext cx="56979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-"/>
            </a:pPr>
            <a:r>
              <a:rPr lang="es" sz="1800">
                <a:latin typeface="Comfortaa"/>
                <a:ea typeface="Comfortaa"/>
                <a:cs typeface="Comfortaa"/>
                <a:sym typeface="Comfortaa"/>
              </a:rPr>
              <a:t>Sintaxis doble: SASS y SCSS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